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78" r:id="rId4"/>
    <p:sldId id="299" r:id="rId5"/>
    <p:sldId id="264" r:id="rId6"/>
    <p:sldId id="263" r:id="rId7"/>
    <p:sldId id="297" r:id="rId8"/>
    <p:sldId id="284" r:id="rId9"/>
    <p:sldId id="300" r:id="rId10"/>
    <p:sldId id="275" r:id="rId11"/>
    <p:sldId id="280" r:id="rId12"/>
    <p:sldId id="272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578"/>
    <a:srgbClr val="FF00FF"/>
    <a:srgbClr val="43515A"/>
    <a:srgbClr val="808285"/>
    <a:srgbClr val="E6F0F5"/>
    <a:srgbClr val="F38232"/>
    <a:srgbClr val="005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73" autoAdjust="0"/>
  </p:normalViewPr>
  <p:slideViewPr>
    <p:cSldViewPr>
      <p:cViewPr>
        <p:scale>
          <a:sx n="140" d="100"/>
          <a:sy n="140" d="100"/>
        </p:scale>
        <p:origin x="-720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848E-EDB7-4DC0-B415-F47A9B57CED6}" type="datetimeFigureOut">
              <a:rPr lang="hu-HU" smtClean="0"/>
              <a:t>2017.09.27.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10266-C85D-433E-8E55-E58D740412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74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6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65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44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372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438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10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516020"/>
            <a:ext cx="9144000" cy="3865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875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49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157804"/>
            <a:ext cx="4968552" cy="3151516"/>
          </a:xfrm>
          <a:prstGeom prst="rect">
            <a:avLst/>
          </a:prstGeom>
        </p:spPr>
        <p:txBody>
          <a:bodyPr/>
          <a:lstStyle>
            <a:lvl1pPr marL="216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1pPr>
            <a:lvl2pPr marL="540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2pPr>
            <a:lvl3pPr marL="82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3pPr>
            <a:lvl4pPr marL="100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4pPr>
            <a:lvl5pPr marL="118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4962873" cy="15235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475656" y="908720"/>
            <a:ext cx="502575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24128" y="1089661"/>
            <a:ext cx="3419872" cy="5291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70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6976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824" y="1539146"/>
            <a:ext cx="5843397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8C257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4"/>
          </p:nvPr>
        </p:nvSpPr>
        <p:spPr>
          <a:xfrm>
            <a:off x="2987824" y="2331841"/>
            <a:ext cx="5843397" cy="809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26976" y="3999993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93097" y="3920481"/>
            <a:ext cx="5843397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8C257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93097" y="4713176"/>
            <a:ext cx="5843397" cy="809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3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6976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99793" y="1539146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4"/>
          </p:nvPr>
        </p:nvSpPr>
        <p:spPr>
          <a:xfrm>
            <a:off x="2699793" y="2564904"/>
            <a:ext cx="1656183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26976" y="3879100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6"/>
          </p:nvPr>
        </p:nvSpPr>
        <p:spPr>
          <a:xfrm>
            <a:off x="2699793" y="3799588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99793" y="4869160"/>
            <a:ext cx="1656183" cy="820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16218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89035" y="1539146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89035" y="2564904"/>
            <a:ext cx="1656183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816218" y="3879100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89035" y="3799588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789035" y="4869160"/>
            <a:ext cx="1656183" cy="820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26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Köszönöm megtisztelő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91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65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11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10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3672408"/>
          </a:xfrm>
          <a:prstGeom prst="rect">
            <a:avLst/>
          </a:prstGeom>
        </p:spPr>
        <p:txBody>
          <a:bodyPr/>
          <a:lstStyle>
            <a:lvl1pPr marL="216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1pPr>
            <a:lvl2pPr marL="540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2pPr>
            <a:lvl3pPr marL="82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3pPr>
            <a:lvl4pPr marL="100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4pPr>
            <a:lvl5pPr marL="118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1019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98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48358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24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84785"/>
            <a:ext cx="9144000" cy="5296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88024" y="2271524"/>
            <a:ext cx="3888432" cy="1589524"/>
          </a:xfrm>
          <a:prstGeom prst="round2DiagRect">
            <a:avLst>
              <a:gd name="adj1" fmla="val 9004"/>
              <a:gd name="adj2" fmla="val 0"/>
            </a:avLst>
          </a:prstGeom>
          <a:solidFill>
            <a:schemeClr val="bg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98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84785"/>
            <a:ext cx="9144000" cy="5296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7132" y="1988840"/>
            <a:ext cx="3909324" cy="2232248"/>
          </a:xfrm>
          <a:prstGeom prst="round2DiagRect">
            <a:avLst>
              <a:gd name="adj1" fmla="val 9004"/>
              <a:gd name="adj2" fmla="val 0"/>
            </a:avLst>
          </a:prstGeom>
          <a:solidFill>
            <a:srgbClr val="8C2578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74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3929-AB66-4171-B31D-1598E0AD6067}" type="datetimeFigureOut">
              <a:rPr lang="hu-HU" smtClean="0"/>
              <a:t>2017.09.27.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2EE8-53CF-4912-A1F7-DC7C5352E9D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32440" y="6574492"/>
            <a:ext cx="432048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rgbClr val="43515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2C632D-FAE6-45B7-9C20-0AFFD2F99C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365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52" r:id="rId4"/>
    <p:sldLayoutId id="2147483664" r:id="rId5"/>
    <p:sldLayoutId id="2147483653" r:id="rId6"/>
    <p:sldLayoutId id="2147483666" r:id="rId7"/>
    <p:sldLayoutId id="2147483665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nmhh.hu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992888" cy="1368152"/>
          </a:xfrm>
        </p:spPr>
        <p:txBody>
          <a:bodyPr/>
          <a:lstStyle/>
          <a:p>
            <a:r>
              <a:rPr lang="hu-HU" sz="3200" dirty="0"/>
              <a:t>Lehet-e még jobb az internet szolgáltatás?</a:t>
            </a:r>
            <a:endParaRPr lang="hu-HU" sz="32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8352928" cy="8640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/>
              <a:t>A </a:t>
            </a:r>
            <a:r>
              <a:rPr lang="hu-HU" sz="2000" dirty="0" smtClean="0"/>
              <a:t>szolgáltatásminőség ellenőrzés és az ügyfélélmény kapcsolata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 smtClean="0"/>
              <a:t>Mérőrendszer üzemeltetési tapasztalatok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/>
              <a:t>Új </a:t>
            </a:r>
            <a:r>
              <a:rPr lang="hu-HU" sz="2000" dirty="0" smtClean="0"/>
              <a:t>tendenciák a szélessáv mérő rendszer (SZMR) fejlesztésben</a:t>
            </a:r>
            <a:endParaRPr lang="hu-H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6192688" cy="6480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hu-HU" sz="2200" dirty="0" smtClean="0"/>
              <a:t>Készítette:  Sándor László(+36 30 190 4019, </a:t>
            </a:r>
            <a:r>
              <a:rPr lang="hu-HU" sz="2200" dirty="0" err="1" smtClean="0"/>
              <a:t>sandor.laszlo</a:t>
            </a:r>
            <a:r>
              <a:rPr lang="hu-HU" sz="2200" dirty="0" smtClean="0"/>
              <a:t>@</a:t>
            </a:r>
            <a:r>
              <a:rPr lang="hu-HU" sz="2200" dirty="0" err="1" smtClean="0"/>
              <a:t>nmhh.hu</a:t>
            </a:r>
            <a:r>
              <a:rPr lang="hu-HU" sz="22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hu-HU" sz="2200" dirty="0" smtClean="0"/>
              <a:t>2017.09.18.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3621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/>
          <a:lstStyle/>
          <a:p>
            <a:r>
              <a:rPr lang="hu-HU" dirty="0"/>
              <a:t>Új tendenciák a szélessáv mérőrendszer fejlesztésben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07974" y="1146746"/>
            <a:ext cx="6280250" cy="537859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u-HU" sz="1200" u="sng" dirty="0" smtClean="0"/>
              <a:t>Belső funkcionális fejlesztések: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1200" dirty="0" smtClean="0"/>
              <a:t>Mobil hálózatsemlegességi adatok exportálása és megjelenítése,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1200" dirty="0" smtClean="0"/>
              <a:t>Weboldali fejlesztések (WiFi jelölhetősége, hibaelhárítás támogatása, HTML5 alapú mérési funkció kliens oldali megjelenítése),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1200" dirty="0" smtClean="0"/>
              <a:t>Adminisztrációs felületi fejlesztések (azonosítási funkciók, mérés elemzés, igénykezelés támogatása)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1200" dirty="0" smtClean="0"/>
              <a:t>A mérési funkciót befolyásoló külső hatások kockázatának kiküszöbölése (saját HTML5 alapú mérési módszer bevezetése)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1200" dirty="0" smtClean="0"/>
              <a:t>Mérőhardveres mérőképesség fejlesztés (</a:t>
            </a:r>
            <a:r>
              <a:rPr lang="hu-HU" sz="1200" dirty="0"/>
              <a:t>kiterjesztés </a:t>
            </a:r>
            <a:r>
              <a:rPr lang="hu-HU" sz="1200" dirty="0" smtClean="0"/>
              <a:t>600 </a:t>
            </a:r>
            <a:r>
              <a:rPr lang="hu-HU" sz="1200" dirty="0" err="1" smtClean="0"/>
              <a:t>Mbit</a:t>
            </a:r>
            <a:r>
              <a:rPr lang="hu-HU" sz="1200" dirty="0" smtClean="0"/>
              <a:t>/s, valamint 1 </a:t>
            </a:r>
            <a:r>
              <a:rPr lang="hu-HU" sz="1200" dirty="0" err="1" smtClean="0"/>
              <a:t>Gbit</a:t>
            </a:r>
            <a:r>
              <a:rPr lang="hu-HU" sz="1200" dirty="0" smtClean="0"/>
              <a:t>/s méréshatárra)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1200" dirty="0" smtClean="0"/>
              <a:t>Uniós harmonizáció (BEREC irányelveknek megfelelő mérési jellemzők bevezetése)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1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u-HU" sz="1200" u="sng" dirty="0" smtClean="0"/>
              <a:t>További rendszerfejlesztések</a:t>
            </a:r>
            <a:r>
              <a:rPr lang="hu-HU" sz="1200" dirty="0" smtClean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1200" dirty="0" smtClean="0"/>
              <a:t>Uniós mérőrendszerhez történő kapcsolódás (opcionális)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1200" dirty="0" smtClean="0"/>
              <a:t>Hálózatsemlegességi mérési képesség létrehozása (BEREC irányelvek, korlátozás)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1200" dirty="0" smtClean="0"/>
              <a:t>Egyéb elvárások, gyors  fejlődő, új igények kiszolgálása ( mobil szolgáltatások </a:t>
            </a:r>
            <a:r>
              <a:rPr lang="hu-HU" sz="1200" dirty="0" err="1" smtClean="0"/>
              <a:t>Voice</a:t>
            </a:r>
            <a:r>
              <a:rPr lang="hu-HU" sz="1200" dirty="0" smtClean="0"/>
              <a:t> over internet, új technológiák megjelenése</a:t>
            </a:r>
            <a:r>
              <a:rPr lang="hu-HU" sz="1200" smtClean="0"/>
              <a:t>, új </a:t>
            </a:r>
            <a:r>
              <a:rPr lang="hu-HU" sz="1200" dirty="0" smtClean="0"/>
              <a:t>internet szolgáltatások minőségi jellemzőinek mérése)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hu-HU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hu-HU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u-HU" sz="1200" dirty="0" smtClean="0"/>
          </a:p>
        </p:txBody>
      </p:sp>
      <p:sp>
        <p:nvSpPr>
          <p:cNvPr id="2" name="AutoShape 2" descr="https://www.hwsw.hu/kepek/hirek/2015/08/szelessavnet.jpg.pagespeed.ce.cfAPVLKMo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Képtalálat a következ&amp;odblac;re: „szoftveres sebességmérés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2" descr="Képtalálat a következ&amp;odblac;re: „szoftveres sebességmérés”"/>
          <p:cNvSpPr>
            <a:spLocks noChangeAspect="1" noChangeArrowheads="1"/>
          </p:cNvSpPr>
          <p:nvPr/>
        </p:nvSpPr>
        <p:spPr bwMode="auto">
          <a:xfrm>
            <a:off x="155575" y="-2155825"/>
            <a:ext cx="6858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4" descr="https://ipon.hu/GalleryMod/2009-05/2829/815839_linksys_wrt54g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6" descr="https://ipon.hu/GalleryMod/2009-05/2829/815839_linksys_wrt54gl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https://sg.hu/kep/2015_08/0819szeles1.jpg"/>
          <p:cNvSpPr>
            <a:spLocks noChangeAspect="1" noChangeArrowheads="1"/>
          </p:cNvSpPr>
          <p:nvPr/>
        </p:nvSpPr>
        <p:spPr bwMode="auto">
          <a:xfrm>
            <a:off x="155575" y="-1897063"/>
            <a:ext cx="56959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6" descr="https://sg.hu/kep/2015_08/0819szeles1.jpg"/>
          <p:cNvSpPr>
            <a:spLocks noChangeAspect="1" noChangeArrowheads="1"/>
          </p:cNvSpPr>
          <p:nvPr/>
        </p:nvSpPr>
        <p:spPr bwMode="auto">
          <a:xfrm>
            <a:off x="307975" y="-1744663"/>
            <a:ext cx="56959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8" descr="Képtalálat a következ&amp;odblac;re: „szélessáv rendszer ”"/>
          <p:cNvSpPr>
            <a:spLocks noChangeAspect="1" noChangeArrowheads="1"/>
          </p:cNvSpPr>
          <p:nvPr/>
        </p:nvSpPr>
        <p:spPr bwMode="auto">
          <a:xfrm>
            <a:off x="460375" y="-1592263"/>
            <a:ext cx="56959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146746"/>
            <a:ext cx="2160389" cy="18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Képtalálat a következ&amp;odblac;re: „hálózatfejlesztések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40" y="4149080"/>
            <a:ext cx="248376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hu-HU" dirty="0" smtClean="0"/>
              <a:t>Főbb témakörök</a:t>
            </a:r>
            <a:endParaRPr lang="hu-HU" dirty="0"/>
          </a:p>
        </p:txBody>
      </p:sp>
      <p:sp>
        <p:nvSpPr>
          <p:cNvPr id="3" name="AutoShape 4" descr="Képtalálat a következ&amp;odblac;re: „internet sebességtesz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Képtalálat a következ&amp;odblac;re: „internet sebességtesz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1" y="3745698"/>
            <a:ext cx="2070968" cy="12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apcsolódó ké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5" y="2276872"/>
            <a:ext cx="2095401" cy="12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Kapcsolódó ké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7" y="5157192"/>
            <a:ext cx="2095401" cy="12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051776" y="2237593"/>
            <a:ext cx="57679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Szolgáltatás minőség mérése</a:t>
            </a:r>
          </a:p>
          <a:p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Internet </a:t>
            </a:r>
            <a:r>
              <a:rPr lang="hu-HU" sz="1400" dirty="0"/>
              <a:t>minőségi jellemzők fogalma, </a:t>
            </a:r>
            <a:r>
              <a:rPr lang="hu-HU" sz="1400" dirty="0" smtClean="0"/>
              <a:t>mérése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Internet minőségi jellemzők és </a:t>
            </a:r>
            <a:r>
              <a:rPr lang="hu-HU" sz="1400" dirty="0" smtClean="0"/>
              <a:t>szolgáltatások kapcsolata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Az internet minőség jellemzők és a felhasználói élmény kapcsolata</a:t>
            </a:r>
            <a:endParaRPr lang="hu-HU" sz="1400" dirty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066138" y="3711203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Üzemeltetési tapasztalatok: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Internetet </a:t>
            </a:r>
            <a:r>
              <a:rPr lang="hu-HU" sz="1400" dirty="0"/>
              <a:t>igénybe </a:t>
            </a:r>
            <a:r>
              <a:rPr lang="hu-HU" sz="1400" dirty="0" smtClean="0"/>
              <a:t>vevő felhasználók </a:t>
            </a:r>
            <a:r>
              <a:rPr lang="hu-HU" sz="1400" dirty="0"/>
              <a:t>mérési </a:t>
            </a:r>
            <a:r>
              <a:rPr lang="hu-HU" sz="1400" dirty="0" smtClean="0"/>
              <a:t>szokásai, visszajelzések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Szolgáltatási környezet hatásai a mérőrendszerre 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Fejlesztések a </a:t>
            </a:r>
            <a:r>
              <a:rPr lang="hu-HU" sz="1400" dirty="0"/>
              <a:t>szélessáv mérő </a:t>
            </a:r>
            <a:r>
              <a:rPr lang="hu-HU" sz="1400" dirty="0" smtClean="0"/>
              <a:t>rendszerben (finomhangolás, új mérési funkciók)</a:t>
            </a:r>
            <a:endParaRPr lang="hu-HU" sz="1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081608" y="5172000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Új tendenciák a szélessáv mérőrendszer fejlesztésben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Új mérőrendszerek megjelenése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Rendszer fejlesztési stratégia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59832" y="1073734"/>
            <a:ext cx="405110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Lehet-e még jobb az internet szolgáltatás</a:t>
            </a:r>
            <a:r>
              <a:rPr lang="hu-HU" sz="1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Visszatekintés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Gerjesztő tényezők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Konklúzió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/>
          </a:p>
        </p:txBody>
      </p:sp>
      <p:sp>
        <p:nvSpPr>
          <p:cNvPr id="6" name="AutoShape 2" descr="Kapcsolódó ké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1" y="968521"/>
            <a:ext cx="2109462" cy="10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hu-HU" dirty="0"/>
              <a:t>Lehet-e még jobb az internet szolgáltatás?</a:t>
            </a:r>
          </a:p>
        </p:txBody>
      </p:sp>
      <p:sp>
        <p:nvSpPr>
          <p:cNvPr id="3" name="AutoShape 4" descr="Képtalálat a következ&amp;odblac;re: „internet sebességtesz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4" descr="Kapcsolódó ké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07974" y="1268760"/>
            <a:ext cx="844049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Visszatekintés</a:t>
            </a:r>
            <a:r>
              <a:rPr lang="hu-HU" sz="1600" b="1" u="sng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1990-es években végrehajtott távközlési hálózatfejlesztések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hatása az adatátvitelre (az internet alacsony prioritása).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piaci érdekek alapján végzett hálózatfejlesztések (nagy városok)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országos internet hálózati lefedettségi hiányok (kis települések)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internet szerepének rohamos növekedése (szórakozás, közigazgatás),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Csak az interneten elérhető szolgáltatások megjelenése,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felhasználói tudatosság alacsony szintje (elég, ha van internet hozzáférés)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Gerjesztő tényezők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új generációk kötődése az internet használathoz (internet függőség)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interneten megjelenő szolgáltatások növekvő adatátviteli sávszélesség igénye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hálózati technológia fejlődése (olcsóbb, gyorsabb)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internet kommunikációs szerepének növekedése (meghatározó hír és információforrás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Új irányzatok megjelenése (okos otthon, okos város, „</a:t>
            </a:r>
            <a:r>
              <a:rPr lang="hu-HU" sz="1200" i="1" dirty="0" smtClean="0"/>
              <a:t>minden szolgáltatást mindenhol, mindenkor”</a:t>
            </a:r>
            <a:r>
              <a:rPr lang="hu-HU" sz="1200" dirty="0" smtClean="0"/>
              <a:t> koncepció)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Uniós fejlesztések (Szuper internet projekt, egységes kontroll kialakítása, adatszolgáltatási kötelezettség)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Stb.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Konklúzió: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Technológiai fejlesztés hatása ( vezetékes, mobil)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szolgáltatás minőségre vonatkozó 24 órás kontroll	</a:t>
            </a:r>
            <a:r>
              <a:rPr lang="hu-HU" sz="1600" dirty="0" smtClean="0"/>
              <a:t>      </a:t>
            </a:r>
            <a:r>
              <a:rPr lang="hu-HU" sz="1200" b="1" dirty="0" smtClean="0"/>
              <a:t>dinamikusan fejlődő  internet </a:t>
            </a:r>
            <a:r>
              <a:rPr lang="hu-HU" sz="1200" b="1" dirty="0"/>
              <a:t>szolgáltatás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hatékony szabályozások, harmonizáció (hazai, uniós)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felhasználói tudatosság növekedése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piaci verseny </a:t>
            </a:r>
            <a:endParaRPr lang="hu-H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400" dirty="0" smtClean="0"/>
          </a:p>
          <a:p>
            <a:endParaRPr lang="hu-HU" sz="1200" dirty="0"/>
          </a:p>
        </p:txBody>
      </p:sp>
      <p:sp>
        <p:nvSpPr>
          <p:cNvPr id="6" name="AutoShape 2" descr="Kapcsolódó ké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95913"/>
            <a:ext cx="2552549" cy="2393127"/>
          </a:xfrm>
          <a:prstGeom prst="rect">
            <a:avLst/>
          </a:prstGeom>
        </p:spPr>
      </p:pic>
      <p:sp>
        <p:nvSpPr>
          <p:cNvPr id="9" name="Szaggatott nyíl jobbra 8"/>
          <p:cNvSpPr/>
          <p:nvPr/>
        </p:nvSpPr>
        <p:spPr>
          <a:xfrm>
            <a:off x="4932040" y="5373216"/>
            <a:ext cx="225447" cy="10801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2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11560" y="1052736"/>
            <a:ext cx="8219256" cy="483589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Késleltetési </a:t>
            </a:r>
            <a:r>
              <a:rPr lang="hu-HU" sz="1400" u="sng" dirty="0"/>
              <a:t>idő </a:t>
            </a:r>
            <a:r>
              <a:rPr lang="hu-HU" sz="1400" dirty="0"/>
              <a:t>(</a:t>
            </a:r>
            <a:r>
              <a:rPr lang="hu-HU" sz="1400" dirty="0" smtClean="0"/>
              <a:t>ms):</a:t>
            </a:r>
          </a:p>
          <a:p>
            <a:r>
              <a:rPr lang="hu-HU" sz="1400" dirty="0" smtClean="0"/>
              <a:t> 	</a:t>
            </a:r>
            <a:r>
              <a:rPr lang="hu-HU" sz="1400" i="1" dirty="0" smtClean="0"/>
              <a:t>F</a:t>
            </a:r>
            <a:r>
              <a:rPr lang="hu-HU" sz="1200" i="1" u="sng" dirty="0" smtClean="0"/>
              <a:t>ogalma</a:t>
            </a:r>
            <a:r>
              <a:rPr lang="hu-HU" sz="1200" i="1" dirty="0" smtClean="0"/>
              <a:t>: </a:t>
            </a:r>
            <a:r>
              <a:rPr lang="hu-HU" sz="1200" i="1" dirty="0"/>
              <a:t>Az üzenet elküldésétől a visszaigazolás megérkezéséig tartó </a:t>
            </a:r>
            <a:r>
              <a:rPr lang="hu-HU" sz="1200" i="1" dirty="0" smtClean="0"/>
              <a:t>időszak (</a:t>
            </a:r>
            <a:r>
              <a:rPr lang="hu-HU" sz="1200" i="1" dirty="0" err="1" smtClean="0"/>
              <a:t>ping</a:t>
            </a:r>
            <a:r>
              <a:rPr lang="hu-HU" sz="1200" i="1" dirty="0" smtClean="0"/>
              <a:t>).</a:t>
            </a:r>
          </a:p>
          <a:p>
            <a:r>
              <a:rPr lang="hu-HU" sz="1200" i="1" dirty="0" smtClean="0"/>
              <a:t>	</a:t>
            </a:r>
            <a:r>
              <a:rPr lang="hu-HU" sz="1200" i="1" u="sng" dirty="0" smtClean="0"/>
              <a:t>Mérési módja</a:t>
            </a:r>
            <a:r>
              <a:rPr lang="hu-HU" sz="1200" i="1" dirty="0" smtClean="0"/>
              <a:t>:</a:t>
            </a:r>
            <a:r>
              <a:rPr lang="hu-HU" sz="1200" i="1" dirty="0"/>
              <a:t> felhasználó eszköze elküld </a:t>
            </a:r>
            <a:r>
              <a:rPr lang="hu-HU" sz="1200" i="1" dirty="0" smtClean="0"/>
              <a:t>néhány byte adatcsomagot </a:t>
            </a:r>
            <a:r>
              <a:rPr lang="hu-HU" sz="1200" i="1" dirty="0"/>
              <a:t>a mérőszerver felé, amit a szerver </a:t>
            </a:r>
            <a:r>
              <a:rPr lang="hu-HU" sz="1200" i="1" dirty="0" smtClean="0"/>
              <a:t>	változtatás </a:t>
            </a:r>
            <a:r>
              <a:rPr lang="hu-HU" sz="1200" i="1" dirty="0"/>
              <a:t>nélkül visszaküld. A mérés során ennek az oda-vissza útnak az időtartamát </a:t>
            </a:r>
            <a:r>
              <a:rPr lang="hu-HU" sz="1200" i="1" dirty="0" smtClean="0"/>
              <a:t>mérjük.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Letöltési  / feltöltési  </a:t>
            </a:r>
            <a:r>
              <a:rPr lang="hu-HU" sz="1400" u="sng" dirty="0"/>
              <a:t>sebesség </a:t>
            </a:r>
            <a:r>
              <a:rPr lang="hu-HU" sz="1400" dirty="0" smtClean="0"/>
              <a:t>(</a:t>
            </a:r>
            <a:r>
              <a:rPr lang="hu-HU" sz="1400" dirty="0" err="1" smtClean="0"/>
              <a:t>Mbit</a:t>
            </a:r>
            <a:r>
              <a:rPr lang="hu-HU" sz="1400" dirty="0" smtClean="0"/>
              <a:t>/s): </a:t>
            </a:r>
          </a:p>
          <a:p>
            <a:r>
              <a:rPr lang="hu-HU" sz="1400" i="1" dirty="0" smtClean="0"/>
              <a:t>	</a:t>
            </a:r>
            <a:r>
              <a:rPr lang="hu-HU" sz="1200" i="1" u="sng" dirty="0" smtClean="0"/>
              <a:t>Fogalma</a:t>
            </a:r>
            <a:r>
              <a:rPr lang="hu-HU" sz="1200" i="1" dirty="0"/>
              <a:t>: az internet hozzáférési szolgáltatás nyújtása során az adott előfizetői hozzáférési ponton le- és </a:t>
            </a:r>
            <a:r>
              <a:rPr lang="hu-HU" sz="1200" i="1" dirty="0" smtClean="0"/>
              <a:t>	feltöltési </a:t>
            </a:r>
            <a:r>
              <a:rPr lang="hu-HU" sz="1200" i="1" dirty="0"/>
              <a:t>irányban elérhető, a szolgáltatáshoz rendelt adatátviteli </a:t>
            </a:r>
            <a:r>
              <a:rPr lang="hu-HU" sz="1200" i="1" dirty="0" smtClean="0"/>
              <a:t>sebesség.</a:t>
            </a:r>
            <a:endParaRPr lang="hu-HU" sz="1200" i="1" dirty="0"/>
          </a:p>
          <a:p>
            <a:r>
              <a:rPr lang="hu-HU" sz="1200" i="1" dirty="0"/>
              <a:t>	</a:t>
            </a:r>
            <a:r>
              <a:rPr lang="hu-HU" sz="1200" i="1" u="sng" dirty="0"/>
              <a:t>Mérési módja</a:t>
            </a:r>
            <a:r>
              <a:rPr lang="hu-HU" sz="1200" i="1" dirty="0" smtClean="0"/>
              <a:t>: mérő</a:t>
            </a:r>
            <a:r>
              <a:rPr lang="hu-HU" sz="1200" dirty="0" smtClean="0"/>
              <a:t>szerver előállít </a:t>
            </a:r>
            <a:r>
              <a:rPr lang="hu-HU" sz="1200" dirty="0"/>
              <a:t>egy nagyobb adatcsomagot</a:t>
            </a:r>
            <a:r>
              <a:rPr lang="hu-HU" sz="1200" dirty="0" smtClean="0"/>
              <a:t>, megtörténik az </a:t>
            </a:r>
            <a:r>
              <a:rPr lang="hu-HU" sz="1200" dirty="0"/>
              <a:t>adatcsomag elküldése és </a:t>
            </a:r>
            <a:r>
              <a:rPr lang="hu-HU" sz="1200" dirty="0" smtClean="0"/>
              <a:t>	visszaküldése</a:t>
            </a:r>
            <a:r>
              <a:rPr lang="hu-HU" sz="1200" dirty="0"/>
              <a:t>, </a:t>
            </a:r>
            <a:r>
              <a:rPr lang="hu-HU" sz="1200" dirty="0" smtClean="0"/>
              <a:t>a beállított időkeret alapján pontosan </a:t>
            </a:r>
            <a:r>
              <a:rPr lang="hu-HU" sz="1200" dirty="0"/>
              <a:t>kiszámíthatók az aktuális sebességek.</a:t>
            </a:r>
            <a:endParaRPr lang="hu-HU" sz="12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Késleltetés ingadozás(ms</a:t>
            </a:r>
            <a:r>
              <a:rPr lang="hu-HU" sz="1400" dirty="0" smtClean="0"/>
              <a:t>),</a:t>
            </a:r>
            <a:endParaRPr lang="hu-HU" sz="1400" dirty="0"/>
          </a:p>
          <a:p>
            <a:r>
              <a:rPr lang="hu-HU" sz="1400" i="1" dirty="0" smtClean="0"/>
              <a:t>	</a:t>
            </a:r>
            <a:r>
              <a:rPr lang="hu-HU" sz="1200" i="1" u="sng" dirty="0" smtClean="0"/>
              <a:t>Fogalma</a:t>
            </a:r>
            <a:r>
              <a:rPr lang="hu-HU" sz="1200" i="1" dirty="0" smtClean="0"/>
              <a:t>:</a:t>
            </a:r>
            <a:r>
              <a:rPr lang="hu-HU" sz="1200" dirty="0"/>
              <a:t>A mérési sorozat </a:t>
            </a:r>
            <a:r>
              <a:rPr lang="hu-HU" sz="1200" u="sng" dirty="0"/>
              <a:t>sikeres</a:t>
            </a:r>
            <a:r>
              <a:rPr lang="hu-HU" sz="1200" dirty="0"/>
              <a:t> csomag-visszaérkezései (körbefordulási) késleltetéseinek korrigált </a:t>
            </a:r>
            <a:r>
              <a:rPr lang="hu-HU" sz="1200" dirty="0" smtClean="0"/>
              <a:t>	tapasztalati szórása (képlet alapján számított érték). </a:t>
            </a:r>
            <a:endParaRPr lang="hu-HU" sz="1200" i="1" dirty="0"/>
          </a:p>
          <a:p>
            <a:r>
              <a:rPr lang="hu-HU" sz="1200" i="1" dirty="0"/>
              <a:t>	</a:t>
            </a:r>
            <a:r>
              <a:rPr lang="hu-HU" sz="1200" i="1" u="sng" dirty="0"/>
              <a:t>Mérési </a:t>
            </a:r>
            <a:r>
              <a:rPr lang="hu-HU" sz="1200" i="1" u="sng" dirty="0" smtClean="0"/>
              <a:t>módja</a:t>
            </a:r>
            <a:r>
              <a:rPr lang="hu-HU" sz="1200" i="1" dirty="0" smtClean="0"/>
              <a:t>:</a:t>
            </a:r>
            <a:r>
              <a:rPr lang="hu-HU" sz="1200" dirty="0"/>
              <a:t>A mérőeszköz a mérési sorozat során a megadott számú (n) csomagot küldi </a:t>
            </a:r>
            <a:r>
              <a:rPr lang="hu-HU" sz="1200" dirty="0" smtClean="0"/>
              <a:t>ki, méri az 	egyes csomagok körbefordulási idejét.</a:t>
            </a:r>
            <a:endParaRPr lang="hu-HU" sz="12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Csomagvesztés</a:t>
            </a:r>
            <a:r>
              <a:rPr lang="hu-HU" sz="1400" dirty="0" smtClean="0"/>
              <a:t> ( %),</a:t>
            </a:r>
          </a:p>
          <a:p>
            <a:r>
              <a:rPr lang="hu-HU" sz="1400" i="1" dirty="0" smtClean="0"/>
              <a:t>	</a:t>
            </a:r>
            <a:r>
              <a:rPr lang="hu-HU" sz="1200" i="1" u="sng" dirty="0" smtClean="0"/>
              <a:t>Fogalma</a:t>
            </a:r>
            <a:r>
              <a:rPr lang="hu-HU" sz="1200" i="1" dirty="0" smtClean="0"/>
              <a:t>: </a:t>
            </a:r>
            <a:r>
              <a:rPr lang="hu-HU" sz="1200" dirty="0" smtClean="0"/>
              <a:t>egy  </a:t>
            </a:r>
            <a:r>
              <a:rPr lang="hu-HU" sz="1200" dirty="0"/>
              <a:t>adott csomag kiküldése időpontjától értelmezett </a:t>
            </a:r>
            <a:r>
              <a:rPr lang="hu-HU" sz="1200" dirty="0" err="1"/>
              <a:t>Tmax</a:t>
            </a:r>
            <a:r>
              <a:rPr lang="hu-HU" sz="1200" dirty="0"/>
              <a:t> időtartamon belül nem érkezett </a:t>
            </a:r>
            <a:r>
              <a:rPr lang="hu-HU" sz="1200" dirty="0" smtClean="0"/>
              <a:t>	vissza, vagy hibásan érkezett </a:t>
            </a:r>
            <a:r>
              <a:rPr lang="hu-HU" sz="1200" dirty="0"/>
              <a:t>a kiküldött csomag vagy annak nyugtája a mérőeszközhöz, </a:t>
            </a:r>
            <a:endParaRPr lang="hu-HU" sz="1200" i="1" dirty="0"/>
          </a:p>
          <a:p>
            <a:r>
              <a:rPr lang="hu-HU" sz="1200" i="1" dirty="0"/>
              <a:t>	</a:t>
            </a:r>
            <a:r>
              <a:rPr lang="hu-HU" sz="1200" i="1" u="sng" dirty="0"/>
              <a:t>Mérési </a:t>
            </a:r>
            <a:r>
              <a:rPr lang="hu-HU" sz="1200" i="1" u="sng" dirty="0" smtClean="0"/>
              <a:t>módja</a:t>
            </a:r>
            <a:r>
              <a:rPr lang="hu-HU" sz="1200" i="1" dirty="0" smtClean="0"/>
              <a:t>:</a:t>
            </a:r>
            <a:r>
              <a:rPr lang="hu-HU" sz="1200" dirty="0"/>
              <a:t>elveszett csomagok száma / kiküldött csomagok száma(n) *100 [%]. </a:t>
            </a:r>
            <a:endParaRPr lang="hu-HU" sz="12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Alkalmazott internet </a:t>
            </a:r>
            <a:r>
              <a:rPr lang="hu-HU" dirty="0"/>
              <a:t>minőségi </a:t>
            </a:r>
            <a:r>
              <a:rPr lang="hu-HU" dirty="0" smtClean="0"/>
              <a:t>jellemzők fogalma, mérése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62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330796" y="4581128"/>
            <a:ext cx="8352928" cy="19082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Jelenlegi szolgáltatói vállalások (13/2011 NMHH rendelet)</a:t>
            </a:r>
            <a:r>
              <a:rPr lang="hu-HU" sz="1400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Kínált letöltési / feltöltési sebesség ( elérhető felső határérték, elméleti ),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Garantált letöltési / feltöltési sebesség (szolgáltatás nyújtás feltétele),	           	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sz="1200" i="1" dirty="0" smtClean="0"/>
              <a:t>Csomagvesztés (</a:t>
            </a:r>
            <a:r>
              <a:rPr lang="hu-HU" sz="1200" i="1" dirty="0" smtClean="0">
                <a:solidFill>
                  <a:srgbClr val="FF0000"/>
                </a:solidFill>
              </a:rPr>
              <a:t>csak MDI, az IPTV szolgáltatás</a:t>
            </a:r>
            <a:r>
              <a:rPr lang="hu-HU" sz="1200" i="1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sz="1200" i="1" dirty="0" smtClean="0"/>
              <a:t>Késleltetés ingadozás </a:t>
            </a:r>
            <a:r>
              <a:rPr lang="hu-HU" sz="1200" i="1" dirty="0" smtClean="0">
                <a:solidFill>
                  <a:srgbClr val="FF0000"/>
                </a:solidFill>
              </a:rPr>
              <a:t>( csak MDI, </a:t>
            </a:r>
            <a:r>
              <a:rPr lang="hu-HU" sz="1200" i="1" dirty="0">
                <a:solidFill>
                  <a:srgbClr val="FF0000"/>
                </a:solidFill>
              </a:rPr>
              <a:t>az IPTV szolgáltatás</a:t>
            </a:r>
            <a:r>
              <a:rPr lang="hu-HU" sz="1200" i="1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hu-HU" sz="1200" dirty="0" smtClean="0"/>
          </a:p>
          <a:p>
            <a:pPr lvl="1"/>
            <a:r>
              <a:rPr lang="hu-HU" sz="1200" u="sng" dirty="0" smtClean="0"/>
              <a:t>Vállalási pont</a:t>
            </a:r>
            <a:r>
              <a:rPr lang="hu-HU" sz="1200" dirty="0" smtClean="0"/>
              <a:t>: a szolgáltatói végberendezés </a:t>
            </a:r>
            <a:r>
              <a:rPr lang="hu-HU" sz="1200" b="1" dirty="0" smtClean="0"/>
              <a:t>szolgáltatás átadási pontja!</a:t>
            </a:r>
            <a:endParaRPr lang="hu-HU" sz="1200" b="1" dirty="0"/>
          </a:p>
          <a:p>
            <a:endParaRPr lang="hu-HU" sz="1400" dirty="0" smtClean="0"/>
          </a:p>
          <a:p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22989" y="3199944"/>
            <a:ext cx="8219256" cy="12241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A minőségi mutatók és a szolgáltatások érzékelhető hatásának kapcsolata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Nehezen összeegyeztethető (folyamatosan változó átviteli jellemzők - mintavételes mérés)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Felhasználói végponton közvetlen nem mérhető jellemzők ( torlódások, felhasználói prioritások)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Egyedi kedvezmények, opcionális kiegészítő szolgáltatások  </a:t>
            </a:r>
            <a:endParaRPr lang="en-US" sz="1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Internet minőségi jellemzők és </a:t>
            </a:r>
            <a:r>
              <a:rPr lang="hu-HU" dirty="0" smtClean="0"/>
              <a:t>a szolgáltatások </a:t>
            </a:r>
            <a:r>
              <a:rPr lang="hu-HU" dirty="0"/>
              <a:t>kapcsolata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51268" y="987551"/>
            <a:ext cx="611257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Az Internet igénybevétel </a:t>
            </a:r>
            <a:r>
              <a:rPr lang="hu-HU" sz="1200" dirty="0" smtClean="0"/>
              <a:t>egy dinamikusan fejlődő szolgáltatás, </a:t>
            </a:r>
          </a:p>
          <a:p>
            <a:r>
              <a:rPr lang="hu-HU" sz="1200" b="1" dirty="0" smtClean="0"/>
              <a:t>megfelelősége </a:t>
            </a:r>
            <a:r>
              <a:rPr lang="hu-HU" sz="1200" dirty="0" smtClean="0"/>
              <a:t>szolgáltatói kötelezettség és felhasználói elvárás is, </a:t>
            </a:r>
          </a:p>
          <a:p>
            <a:r>
              <a:rPr lang="hu-HU" sz="1200" dirty="0" smtClean="0"/>
              <a:t>ami</a:t>
            </a:r>
            <a:r>
              <a:rPr lang="hu-HU" sz="1200" b="1" dirty="0" smtClean="0"/>
              <a:t> mérhető</a:t>
            </a:r>
            <a:r>
              <a:rPr lang="hu-HU" sz="1200" dirty="0" smtClean="0"/>
              <a:t>.</a:t>
            </a:r>
          </a:p>
          <a:p>
            <a:endParaRPr lang="hu-HU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Az internet minőséget jellemző hagyományos és új paraméterek</a:t>
            </a:r>
            <a:r>
              <a:rPr lang="hu-HU" sz="1200" dirty="0" smtClean="0"/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késleltetési idő (</a:t>
            </a:r>
            <a:r>
              <a:rPr lang="hu-HU" sz="1200" dirty="0" err="1" smtClean="0"/>
              <a:t>msec</a:t>
            </a:r>
            <a:r>
              <a:rPr lang="hu-HU" sz="1200" dirty="0" smtClean="0"/>
              <a:t>),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letöltési  sebesség </a:t>
            </a:r>
            <a:r>
              <a:rPr lang="hu-HU" sz="1200" dirty="0" err="1" smtClean="0"/>
              <a:t>Mbit</a:t>
            </a:r>
            <a:r>
              <a:rPr lang="hu-HU" sz="1200" dirty="0" smtClean="0"/>
              <a:t>/s,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feltöltési sebesség </a:t>
            </a:r>
            <a:r>
              <a:rPr lang="hu-HU" sz="1200" dirty="0" err="1" smtClean="0"/>
              <a:t>Mbit</a:t>
            </a:r>
            <a:r>
              <a:rPr lang="hu-HU" sz="1200" dirty="0" smtClean="0"/>
              <a:t>/s,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Késleltetés ingadozás /</a:t>
            </a:r>
            <a:r>
              <a:rPr lang="hu-HU" sz="1200" dirty="0" err="1" smtClean="0"/>
              <a:t>Jitter</a:t>
            </a:r>
            <a:r>
              <a:rPr lang="hu-HU" sz="1200" dirty="0" smtClean="0"/>
              <a:t> / (</a:t>
            </a:r>
            <a:r>
              <a:rPr lang="hu-HU" sz="1200" dirty="0" err="1" smtClean="0"/>
              <a:t>msec</a:t>
            </a:r>
            <a:r>
              <a:rPr lang="hu-HU" sz="1200" dirty="0" smtClean="0"/>
              <a:t>),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Csomagvesztés /</a:t>
            </a:r>
            <a:r>
              <a:rPr lang="hu-HU" sz="1200" dirty="0" err="1" smtClean="0"/>
              <a:t>Packet</a:t>
            </a:r>
            <a:r>
              <a:rPr lang="hu-HU" sz="1200" dirty="0" smtClean="0"/>
              <a:t> </a:t>
            </a:r>
            <a:r>
              <a:rPr lang="hu-HU" sz="1200" dirty="0" err="1" smtClean="0"/>
              <a:t>loss</a:t>
            </a:r>
            <a:r>
              <a:rPr lang="hu-HU" sz="1200" dirty="0" smtClean="0"/>
              <a:t>/ ( %),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sz="1200" i="1" dirty="0" smtClean="0">
                <a:solidFill>
                  <a:srgbClr val="FF0000"/>
                </a:solidFill>
              </a:rPr>
              <a:t>Uniós elvárások (torlódás, hálózat semlegesség, korlátozások)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sz="1200" i="1" dirty="0" smtClean="0">
                <a:solidFill>
                  <a:srgbClr val="FF0000"/>
                </a:solidFill>
              </a:rPr>
              <a:t>Jövőbeni új módszerek, uniós szabályozások</a:t>
            </a:r>
            <a:endParaRPr lang="hu-HU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Képtalálat a következ&amp;odblac;re: „internet sávszélesség méré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3"/>
            <a:ext cx="273630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aggatott nyíl jobbra 2"/>
          <p:cNvSpPr/>
          <p:nvPr/>
        </p:nvSpPr>
        <p:spPr>
          <a:xfrm>
            <a:off x="6754265" y="4933686"/>
            <a:ext cx="48920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Folyamatábra: Másik feldolgozás 3"/>
          <p:cNvSpPr/>
          <p:nvPr/>
        </p:nvSpPr>
        <p:spPr>
          <a:xfrm>
            <a:off x="7452320" y="4914876"/>
            <a:ext cx="1080120" cy="4846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Tág határok</a:t>
            </a:r>
            <a:endParaRPr lang="hu-HU" sz="1400" dirty="0"/>
          </a:p>
        </p:txBody>
      </p:sp>
      <p:sp>
        <p:nvSpPr>
          <p:cNvPr id="9" name="Szaggatott nyíl jobbra 8"/>
          <p:cNvSpPr/>
          <p:nvPr/>
        </p:nvSpPr>
        <p:spPr>
          <a:xfrm>
            <a:off x="6732240" y="5805264"/>
            <a:ext cx="48920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Másik feldolgozás 10"/>
          <p:cNvSpPr/>
          <p:nvPr/>
        </p:nvSpPr>
        <p:spPr>
          <a:xfrm>
            <a:off x="7452320" y="5805264"/>
            <a:ext cx="1080120" cy="4846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Gyakori félreértés</a:t>
            </a:r>
            <a:endParaRPr lang="hu-HU" sz="1400" dirty="0"/>
          </a:p>
        </p:txBody>
      </p:sp>
      <p:sp>
        <p:nvSpPr>
          <p:cNvPr id="6" name="Lefelé nyíl 5"/>
          <p:cNvSpPr/>
          <p:nvPr/>
        </p:nvSpPr>
        <p:spPr>
          <a:xfrm>
            <a:off x="8111763" y="3812012"/>
            <a:ext cx="124592" cy="1440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felé nyíl 11"/>
          <p:cNvSpPr/>
          <p:nvPr/>
        </p:nvSpPr>
        <p:spPr>
          <a:xfrm rot="10800000">
            <a:off x="8102697" y="4043678"/>
            <a:ext cx="142723" cy="14352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8111763" y="3593341"/>
            <a:ext cx="124592" cy="1440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7982278" y="3316342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Érzékelés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97" y="4096403"/>
            <a:ext cx="3260255" cy="192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 minőségjellemzők és a felhasználói élmény kapcsolata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3" name="AutoShape 4" descr="Képtalálat a következ&amp;odblac;re: „internet sebességtesz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4" descr="Kapcsolódó ké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28524" y="1234002"/>
            <a:ext cx="7056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600" dirty="0" smtClean="0"/>
              <a:t>Felhasználói elvárások az adatátvitelre vonatkozóan: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Kínált átviteli jellemzők megléte a szolgáltatás igénybevétele alatt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Növekvő adatátviteli igény kiszolgálása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Stabil adatátviteli szolgáltatás nyújtás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93030" y="2380979"/>
            <a:ext cx="43192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600" dirty="0" smtClean="0"/>
              <a:t>Üzemeltetési tapasztalatok: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kínált csomagjellemzőktől való eltérés (Havi 87-92%, napi ingadozás 60 -107%)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szolgáltatás igénybevétel módjának hatásai a mérésekre (WiFi terjedése, hibrid szolgáltatások)</a:t>
            </a:r>
            <a:endParaRPr lang="hu-HU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Torlódások az elosztó hálózatban (szegmentáció hatása)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600" dirty="0"/>
              <a:t>Felhasználói élmény</a:t>
            </a:r>
            <a:r>
              <a:rPr lang="hu-HU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Gyakori a mérési eredmények és a felhasználói élmény eltérése (mérési módszer, helyi alkalmazás)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Cél a felhasználói élményhez közeli mérési jellemző és módszer bevezetése (rendes körülmények között elérhető sebesség, mérési módszer felülvizsgálata, BEREC harmonizáció)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400" dirty="0" smtClean="0"/>
          </a:p>
          <a:p>
            <a:pPr lvl="1"/>
            <a:r>
              <a:rPr lang="hu-HU" sz="1400" dirty="0" smtClean="0"/>
              <a:t> </a:t>
            </a:r>
            <a:endParaRPr lang="hu-H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15" y="1782329"/>
            <a:ext cx="3798293" cy="17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5"/>
          <p:cNvCxnSpPr/>
          <p:nvPr/>
        </p:nvCxnSpPr>
        <p:spPr>
          <a:xfrm>
            <a:off x="5220072" y="2307628"/>
            <a:ext cx="3522086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280955" y="2074494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FF0000"/>
                </a:solidFill>
              </a:rPr>
              <a:t>Kínált adatsebesség</a:t>
            </a:r>
            <a:endParaRPr lang="hu-HU" sz="1000" dirty="0">
              <a:solidFill>
                <a:srgbClr val="FF0000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5394877" y="2780928"/>
            <a:ext cx="352208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6419590" y="2543944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B0F0"/>
                </a:solidFill>
              </a:rPr>
              <a:t>Garantált adatsebesség</a:t>
            </a:r>
            <a:endParaRPr lang="hu-HU" sz="1000" dirty="0">
              <a:solidFill>
                <a:srgbClr val="00B0F0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6419590" y="5026287"/>
            <a:ext cx="0" cy="81196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8676456" y="5068697"/>
            <a:ext cx="6084" cy="7926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6419590" y="5094115"/>
            <a:ext cx="225686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5874575" y="5038511"/>
            <a:ext cx="0" cy="81196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5874575" y="5085184"/>
            <a:ext cx="55144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6537618" y="4808185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Érvényes mérés</a:t>
            </a:r>
            <a:endParaRPr lang="hu-HU" sz="1200" dirty="0"/>
          </a:p>
        </p:txBody>
      </p:sp>
      <p:sp>
        <p:nvSpPr>
          <p:cNvPr id="25" name="1. sz. felirat 24"/>
          <p:cNvSpPr/>
          <p:nvPr/>
        </p:nvSpPr>
        <p:spPr>
          <a:xfrm>
            <a:off x="5750779" y="6039731"/>
            <a:ext cx="786176" cy="557621"/>
          </a:xfrm>
          <a:prstGeom prst="borderCallout1">
            <a:avLst>
              <a:gd name="adj1" fmla="val 1327"/>
              <a:gd name="adj2" fmla="val 48954"/>
              <a:gd name="adj3" fmla="val -119401"/>
              <a:gd name="adj4" fmla="val 47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/>
              <a:t>Figyelmen kívül hagyott időszak</a:t>
            </a:r>
            <a:endParaRPr lang="hu-HU" sz="10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945923" y="6040342"/>
            <a:ext cx="1641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BEREC ajánlás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041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Internetet igénybe vevő felhasználók mérési szokásai, visszajelzések</a:t>
            </a:r>
          </a:p>
          <a:p>
            <a:endParaRPr lang="hu-HU" dirty="0"/>
          </a:p>
        </p:txBody>
      </p:sp>
      <p:pic>
        <p:nvPicPr>
          <p:cNvPr id="1026" name="Picture 2" descr="Képtalálat a következ&amp;odblac;re: „internet méré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70" y="4941168"/>
            <a:ext cx="2172937" cy="15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Képtalálat a következ&amp;odblac;re: „internet sebességtesz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Képtalálat a következ&amp;odblac;re: „internet sebességtesz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85026"/>
            <a:ext cx="2241928" cy="15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D:\Munka\Működés\Működés felülvizsgálat\Címkézv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600400" cy="15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2882652" y="1124744"/>
            <a:ext cx="60098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 smtClean="0"/>
              <a:t>Felhasználói mérési aktivitás</a:t>
            </a:r>
            <a:r>
              <a:rPr lang="hu-HU" sz="14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Növekvő felhasználói szám:  7702 regisztrált felhasználó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Helyhez kötött internetvégponton végzett mérések száma: 74900 érvényes mérés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Hálózatsemlegesség mérés: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2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307975" y="2924943"/>
            <a:ext cx="50561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 smtClean="0"/>
              <a:t>Felhasználói mérési szokások</a:t>
            </a:r>
            <a:r>
              <a:rPr lang="hu-HU" sz="14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A szolgáltatás minőségének ellenőrzése a nem megfelelő működés hatására,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A </a:t>
            </a:r>
            <a:r>
              <a:rPr lang="hu-HU" sz="1200" dirty="0" err="1" smtClean="0"/>
              <a:t>szelessav.net-en</a:t>
            </a:r>
            <a:r>
              <a:rPr lang="hu-HU" sz="1200" dirty="0" smtClean="0"/>
              <a:t> éves viszonylatban alacsony felhasználói szoftveres mérési gyakoriság</a:t>
            </a:r>
            <a:r>
              <a:rPr lang="hu-HU" sz="1200" i="1" dirty="0" smtClean="0"/>
              <a:t>(lásd: a mellékelt ábra),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/>
              <a:t>Lassú ütemben növekvő hardveres mérési igény </a:t>
            </a:r>
            <a:endParaRPr lang="hu-HU" sz="1200" dirty="0" smtClean="0"/>
          </a:p>
          <a:p>
            <a:pPr lvl="1"/>
            <a:r>
              <a:rPr lang="hu-HU" sz="1200" dirty="0" smtClean="0"/>
              <a:t>(</a:t>
            </a:r>
            <a:r>
              <a:rPr lang="hu-HU" sz="1200" dirty="0"/>
              <a:t>254 kihelyezett </a:t>
            </a:r>
            <a:r>
              <a:rPr lang="hu-HU" sz="1200" dirty="0" smtClean="0"/>
              <a:t>mérőeszköz, ebből 21 szolgáltatóknál),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Alacsony felhasználói aktivitás (kevés spontán végzett mérésszám)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400" dirty="0"/>
          </a:p>
          <a:p>
            <a:r>
              <a:rPr lang="hu-HU" sz="1400" u="sng" dirty="0" smtClean="0"/>
              <a:t>Felhasználói visszajelzések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Pozitív vélemények (objektív minőség mérés lehetősége, hasznos mérőrendszer funkciók, összehasonlíthatóság)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Megnövekedett a csomagváltások száma (tipikus a 100 -500 </a:t>
            </a:r>
            <a:r>
              <a:rPr lang="hu-HU" sz="1200" dirty="0" err="1" smtClean="0"/>
              <a:t>Mbit</a:t>
            </a:r>
            <a:r>
              <a:rPr lang="hu-HU" sz="1200" dirty="0" smtClean="0"/>
              <a:t>/s, de megjelentek az 1 </a:t>
            </a:r>
            <a:r>
              <a:rPr lang="hu-HU" sz="1200" dirty="0" err="1" smtClean="0"/>
              <a:t>Gbit</a:t>
            </a:r>
            <a:r>
              <a:rPr lang="hu-HU" sz="1200" dirty="0" smtClean="0"/>
              <a:t>/s csomagváltások)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Gyakori kérdés: mire használhatók a felhasználói mérési eredmények? </a:t>
            </a:r>
            <a:endParaRPr lang="hu-HU" sz="1200" dirty="0"/>
          </a:p>
          <a:p>
            <a:r>
              <a:rPr lang="hu-HU" sz="1200" u="sng" dirty="0" smtClean="0"/>
              <a:t>Hasznos linkek</a:t>
            </a:r>
            <a:r>
              <a:rPr lang="hu-HU" sz="1200" dirty="0" smtClean="0"/>
              <a:t>: </a:t>
            </a:r>
            <a:r>
              <a:rPr lang="hu-HU" sz="1200" dirty="0" err="1" smtClean="0">
                <a:hlinkClick r:id="rId5"/>
              </a:rPr>
              <a:t>info</a:t>
            </a:r>
            <a:r>
              <a:rPr lang="hu-HU" sz="1200" dirty="0" smtClean="0">
                <a:hlinkClick r:id="rId5"/>
              </a:rPr>
              <a:t>@</a:t>
            </a:r>
            <a:r>
              <a:rPr lang="hu-HU" sz="1200" dirty="0" err="1" smtClean="0">
                <a:hlinkClick r:id="rId5"/>
              </a:rPr>
              <a:t>nmhh.hu</a:t>
            </a:r>
            <a:r>
              <a:rPr lang="hu-HU" sz="1200" dirty="0" smtClean="0"/>
              <a:t>, https://szelessav.net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35695"/>
              </p:ext>
            </p:extLst>
          </p:nvPr>
        </p:nvGraphicFramePr>
        <p:xfrm>
          <a:off x="3017365" y="2077324"/>
          <a:ext cx="5740401" cy="762000"/>
        </p:xfrm>
        <a:graphic>
          <a:graphicData uri="http://schemas.openxmlformats.org/drawingml/2006/table">
            <a:tbl>
              <a:tblPr/>
              <a:tblGrid>
                <a:gridCol w="698114"/>
                <a:gridCol w="710807"/>
                <a:gridCol w="609263"/>
                <a:gridCol w="609263"/>
                <a:gridCol w="710807"/>
                <a:gridCol w="786965"/>
                <a:gridCol w="752059"/>
                <a:gridCol w="863123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Alkalmazás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BitTorrent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Gnutella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Email (POP)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Email (IMAP4)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SSH transfer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Flash video (YouTube)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Regisztrált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1 661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494 db.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 reg.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1 838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db.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 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hu-HU" dirty="0"/>
              <a:t>Szolgáltatási környezet hatásai a mérőrendszerre </a:t>
            </a:r>
          </a:p>
          <a:p>
            <a:endParaRPr lang="hu-HU" dirty="0"/>
          </a:p>
        </p:txBody>
      </p:sp>
      <p:sp>
        <p:nvSpPr>
          <p:cNvPr id="3" name="AutoShape 4" descr="Képtalálat a következ&amp;odblac;re: „internet sebességtesz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11560" y="1122109"/>
            <a:ext cx="60098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u="sng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u="sng" dirty="0" smtClean="0"/>
              <a:t>A mérési képességre kiható alkalmazás környezeti hatások</a:t>
            </a:r>
            <a:r>
              <a:rPr lang="hu-HU" sz="14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A Java támogatottság megszűnése (biztonsági rés),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A Flash támogatottság megszűnése (felugró ablakok csak manuális engedélyezésre, ( </a:t>
            </a:r>
            <a:r>
              <a:rPr lang="hu-HU" sz="1200" dirty="0" err="1" smtClean="0"/>
              <a:t>Crome</a:t>
            </a:r>
            <a:r>
              <a:rPr lang="hu-HU" sz="1200" dirty="0" smtClean="0"/>
              <a:t>, </a:t>
            </a:r>
            <a:r>
              <a:rPr lang="hu-HU" sz="1200" dirty="0" err="1" smtClean="0"/>
              <a:t>Edge</a:t>
            </a:r>
            <a:r>
              <a:rPr lang="hu-HU" sz="1200" dirty="0" smtClean="0"/>
              <a:t>,)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 smtClean="0"/>
              <a:t>A magasabb átviteli sebességmérésre alkalmas, mérési célú fejlesztéshez beszerezhető hardverek nem megfelelő biztonsági jellemzői (hardveres támadhatóság)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200" dirty="0"/>
              <a:t>A nyílt forráskódú mérőalkalmazás támogatásának megszűnése (</a:t>
            </a:r>
            <a:r>
              <a:rPr lang="hu-HU" sz="1200" dirty="0" err="1"/>
              <a:t>Glasnost</a:t>
            </a:r>
            <a:r>
              <a:rPr lang="hu-HU" sz="1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200" dirty="0" smtClean="0"/>
          </a:p>
          <a:p>
            <a:r>
              <a:rPr lang="hu-HU" sz="12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200" u="sng" dirty="0" smtClean="0"/>
              <a:t>Szolgáltatói környezet hatásai az üzemeltetésre</a:t>
            </a:r>
            <a:r>
              <a:rPr lang="hu-HU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hu-HU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hu-HU" sz="1200" dirty="0" smtClean="0"/>
              <a:t>A szerződött csomagokhoz képest </a:t>
            </a:r>
            <a:r>
              <a:rPr lang="hu-HU" sz="1200" dirty="0" err="1" smtClean="0"/>
              <a:t>plussz</a:t>
            </a:r>
            <a:r>
              <a:rPr lang="hu-HU" sz="1200" dirty="0" smtClean="0"/>
              <a:t> sávszélesség biztosítása (LTE, több érpáron)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hu-HU" sz="1200" dirty="0" smtClean="0"/>
              <a:t>Technológiához nem köthető szolgáltatási csomagok elnevezés (statisztikai probléma)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hu-HU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hu-HU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200" dirty="0" smtClean="0"/>
          </a:p>
        </p:txBody>
      </p:sp>
      <p:sp>
        <p:nvSpPr>
          <p:cNvPr id="4" name="Lefelé nyíl 3"/>
          <p:cNvSpPr/>
          <p:nvPr/>
        </p:nvSpPr>
        <p:spPr>
          <a:xfrm>
            <a:off x="2123728" y="3212976"/>
            <a:ext cx="2880320" cy="360040"/>
          </a:xfrm>
          <a:prstGeom prst="downArrow">
            <a:avLst>
              <a:gd name="adj1" fmla="val 50000"/>
              <a:gd name="adj2" fmla="val 44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80601" y="3717032"/>
            <a:ext cx="5671745" cy="369332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Saját mérési alkalmazások fejlesztése, egyedi hardver megoldások  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13" name="Lefelé nyíl 12"/>
          <p:cNvSpPr/>
          <p:nvPr/>
        </p:nvSpPr>
        <p:spPr>
          <a:xfrm>
            <a:off x="2098969" y="5409220"/>
            <a:ext cx="2880320" cy="360040"/>
          </a:xfrm>
          <a:prstGeom prst="downArrow">
            <a:avLst>
              <a:gd name="adj1" fmla="val 50000"/>
              <a:gd name="adj2" fmla="val 44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504356" y="5949280"/>
            <a:ext cx="4224233" cy="307777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Rendszerszoftver módosítások, funkció bővítések. </a:t>
            </a:r>
            <a:endParaRPr lang="hu-HU" dirty="0"/>
          </a:p>
        </p:txBody>
      </p:sp>
      <p:pic>
        <p:nvPicPr>
          <p:cNvPr id="1027" name="Picture 3" descr="C:\Users\sandorl\AppData\Local\Temp\notes758E9C\KÉrjük kapcsolja be a flash-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23" y="1408220"/>
            <a:ext cx="284609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5663234" y="2448961"/>
            <a:ext cx="2966635" cy="134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hu-HU" dirty="0"/>
              <a:t>Új tendenciák a szélessáv mérőrendszer fejlesztésben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688" y="2459442"/>
            <a:ext cx="3636404" cy="238136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Szövegdoboz 1"/>
          <p:cNvSpPr txBox="1"/>
          <p:nvPr/>
        </p:nvSpPr>
        <p:spPr>
          <a:xfrm>
            <a:off x="2241767" y="2051555"/>
            <a:ext cx="289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Szélessáv Mérő </a:t>
            </a:r>
            <a:r>
              <a:rPr lang="hu-H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Központ</a:t>
            </a:r>
            <a:endParaRPr lang="hu-HU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2568" y="1187460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u="sng" dirty="0"/>
              <a:t>Rendszer fejlesztési </a:t>
            </a:r>
            <a:r>
              <a:rPr lang="hu-HU" sz="1400" u="sng" dirty="0" smtClean="0"/>
              <a:t>stratégia</a:t>
            </a:r>
            <a:r>
              <a:rPr lang="hu-HU" sz="1400" dirty="0" smtClean="0"/>
              <a:t>:</a:t>
            </a:r>
            <a:endParaRPr lang="hu-HU" sz="14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9877" y="2515581"/>
            <a:ext cx="2093344" cy="94455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5957764" y="209011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hu-HU" b="1" dirty="0">
                <a:solidFill>
                  <a:srgbClr val="8C2578"/>
                </a:solidFill>
                <a:latin typeface="Arial" pitchFamily="34" charset="0"/>
                <a:cs typeface="Arial" pitchFamily="34" charset="0"/>
              </a:rPr>
              <a:t>Mobil mérőrendszer</a:t>
            </a:r>
          </a:p>
        </p:txBody>
      </p:sp>
      <p:sp>
        <p:nvSpPr>
          <p:cNvPr id="41" name="Téglalap 40"/>
          <p:cNvSpPr/>
          <p:nvPr/>
        </p:nvSpPr>
        <p:spPr>
          <a:xfrm>
            <a:off x="5637813" y="4369396"/>
            <a:ext cx="2971635" cy="21772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80111" y="2720150"/>
            <a:ext cx="580249" cy="735148"/>
          </a:xfrm>
          <a:prstGeom prst="rect">
            <a:avLst/>
          </a:prstGeom>
          <a:noFill/>
        </p:spPr>
      </p:pic>
      <p:sp>
        <p:nvSpPr>
          <p:cNvPr id="17" name="Balra nyíl 16"/>
          <p:cNvSpPr/>
          <p:nvPr/>
        </p:nvSpPr>
        <p:spPr>
          <a:xfrm>
            <a:off x="5364088" y="2924944"/>
            <a:ext cx="273724" cy="24293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pic>
        <p:nvPicPr>
          <p:cNvPr id="21" name="Picture 2" descr="http://www.iparipc.com/164-290-thickbox/4u-ipari-rack-haz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3" r="-11523"/>
          <a:stretch/>
        </p:blipFill>
        <p:spPr bwMode="auto">
          <a:xfrm>
            <a:off x="7279723" y="5458041"/>
            <a:ext cx="1354192" cy="4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70235" y="5262556"/>
            <a:ext cx="580249" cy="735148"/>
          </a:xfrm>
          <a:prstGeom prst="rect">
            <a:avLst/>
          </a:prstGeom>
          <a:noFill/>
        </p:spPr>
      </p:pic>
      <p:sp>
        <p:nvSpPr>
          <p:cNvPr id="5125" name="Balra-jobbra nyíl 5124"/>
          <p:cNvSpPr/>
          <p:nvPr/>
        </p:nvSpPr>
        <p:spPr>
          <a:xfrm>
            <a:off x="2627784" y="2998014"/>
            <a:ext cx="360040" cy="169866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Picture 2" descr="http://www.iparipc.com/164-290-thickbox/4u-ipari-rack-haz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3" r="-11523"/>
          <a:stretch/>
        </p:blipFill>
        <p:spPr bwMode="auto">
          <a:xfrm>
            <a:off x="7279723" y="5923336"/>
            <a:ext cx="1367729" cy="4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iparipc.com/164-290-thickbox/4u-ipari-rack-haz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3" r="-11523"/>
          <a:stretch/>
        </p:blipFill>
        <p:spPr bwMode="auto">
          <a:xfrm>
            <a:off x="7238572" y="4912598"/>
            <a:ext cx="1416336" cy="44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iparipc.com/164-290-thickbox/4u-ipari-rack-haz.jp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3" r="-11523"/>
          <a:stretch/>
        </p:blipFill>
        <p:spPr bwMode="auto">
          <a:xfrm>
            <a:off x="7228493" y="4361448"/>
            <a:ext cx="1436494" cy="4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Balra-jobbra nyíl 24"/>
          <p:cNvSpPr/>
          <p:nvPr/>
        </p:nvSpPr>
        <p:spPr>
          <a:xfrm rot="5400000">
            <a:off x="5844638" y="4925967"/>
            <a:ext cx="637296" cy="235655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Téglalap 68"/>
          <p:cNvSpPr/>
          <p:nvPr/>
        </p:nvSpPr>
        <p:spPr>
          <a:xfrm>
            <a:off x="179512" y="2420887"/>
            <a:ext cx="1314974" cy="187706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11000">
                <a:schemeClr val="accent1"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Balra-jobbra nyíl 60"/>
          <p:cNvSpPr/>
          <p:nvPr/>
        </p:nvSpPr>
        <p:spPr>
          <a:xfrm>
            <a:off x="5364089" y="4509120"/>
            <a:ext cx="360040" cy="256647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5900054" y="4000064"/>
            <a:ext cx="24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hu-HU" b="1" dirty="0" smtClean="0">
                <a:solidFill>
                  <a:srgbClr val="8C2578"/>
                </a:solidFill>
                <a:latin typeface="Arial" pitchFamily="34" charset="0"/>
                <a:cs typeface="Arial" pitchFamily="34" charset="0"/>
              </a:rPr>
              <a:t>UTS18 </a:t>
            </a:r>
            <a:r>
              <a:rPr lang="hu-HU" b="1" dirty="0">
                <a:solidFill>
                  <a:srgbClr val="8C2578"/>
                </a:solidFill>
                <a:latin typeface="Arial" pitchFamily="34" charset="0"/>
                <a:cs typeface="Arial" pitchFamily="34" charset="0"/>
              </a:rPr>
              <a:t>mérőrendszer</a:t>
            </a:r>
          </a:p>
        </p:txBody>
      </p:sp>
      <p:sp>
        <p:nvSpPr>
          <p:cNvPr id="68" name="Balra-jobbra nyíl 67"/>
          <p:cNvSpPr/>
          <p:nvPr/>
        </p:nvSpPr>
        <p:spPr>
          <a:xfrm rot="10800000">
            <a:off x="6045459" y="2924944"/>
            <a:ext cx="350563" cy="23667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0" name="Picture 2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2448961"/>
            <a:ext cx="580249" cy="735148"/>
          </a:xfrm>
          <a:prstGeom prst="rect">
            <a:avLst/>
          </a:prstGeom>
          <a:noFill/>
        </p:spPr>
      </p:pic>
      <p:pic>
        <p:nvPicPr>
          <p:cNvPr id="5146" name="Picture 6" descr="Képtalálat a következ&amp;odblac;re: „Statisztikai elemz&amp;odblac;”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0" y="3216749"/>
            <a:ext cx="1061056" cy="9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Balra-jobbra nyíl 71"/>
          <p:cNvSpPr/>
          <p:nvPr/>
        </p:nvSpPr>
        <p:spPr>
          <a:xfrm>
            <a:off x="1370136" y="3033294"/>
            <a:ext cx="464842" cy="256647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Téglalap 72"/>
          <p:cNvSpPr/>
          <p:nvPr/>
        </p:nvSpPr>
        <p:spPr>
          <a:xfrm>
            <a:off x="169667" y="1903462"/>
            <a:ext cx="1320000" cy="523220"/>
          </a:xfrm>
          <a:prstGeom prst="rect">
            <a:avLst/>
          </a:prstGeom>
        </p:spPr>
        <p:txBody>
          <a:bodyPr vert="horz" wrap="square" anchor="ctr" anchorCtr="1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hu-HU" sz="1400" b="1" dirty="0">
                <a:solidFill>
                  <a:srgbClr val="8C2578"/>
                </a:solidFill>
                <a:latin typeface="Arial" pitchFamily="34" charset="0"/>
                <a:cs typeface="Arial" pitchFamily="34" charset="0"/>
              </a:rPr>
              <a:t>Statisztikai rendszer</a:t>
            </a:r>
          </a:p>
        </p:txBody>
      </p:sp>
      <p:sp>
        <p:nvSpPr>
          <p:cNvPr id="74" name="Téglalap 73"/>
          <p:cNvSpPr/>
          <p:nvPr/>
        </p:nvSpPr>
        <p:spPr>
          <a:xfrm>
            <a:off x="1763688" y="5333261"/>
            <a:ext cx="2831167" cy="116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6" name="Picture 8" descr="Kapcsolódó ké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84" y="5492088"/>
            <a:ext cx="1394080" cy="92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Balra-jobbra nyíl 76"/>
          <p:cNvSpPr/>
          <p:nvPr/>
        </p:nvSpPr>
        <p:spPr>
          <a:xfrm rot="5400000">
            <a:off x="3667532" y="4977825"/>
            <a:ext cx="366102" cy="235655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Balra-jobbra nyíl 77"/>
          <p:cNvSpPr/>
          <p:nvPr/>
        </p:nvSpPr>
        <p:spPr>
          <a:xfrm rot="5400000">
            <a:off x="3696638" y="5625707"/>
            <a:ext cx="307890" cy="235655"/>
          </a:xfrm>
          <a:prstGeom prst="leftRightArrow">
            <a:avLst>
              <a:gd name="adj1" fmla="val 50001"/>
              <a:gd name="adj2" fmla="val 50000"/>
            </a:avLst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47" name="Téglalap 5146"/>
          <p:cNvSpPr/>
          <p:nvPr/>
        </p:nvSpPr>
        <p:spPr>
          <a:xfrm>
            <a:off x="1568543" y="5011015"/>
            <a:ext cx="19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hu-HU" sz="1400" b="1" dirty="0" smtClean="0">
                <a:solidFill>
                  <a:srgbClr val="8C2578"/>
                </a:solidFill>
                <a:latin typeface="Arial" pitchFamily="34" charset="0"/>
                <a:cs typeface="Arial" pitchFamily="34" charset="0"/>
              </a:rPr>
              <a:t>További  rendszerek</a:t>
            </a:r>
            <a:endParaRPr lang="hu-HU" sz="1400" b="1" dirty="0">
              <a:solidFill>
                <a:srgbClr val="8C257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Képtalálat a következ&amp;odblac;re: „Mér&amp;odblac; rack”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26" y="4912598"/>
            <a:ext cx="1335796" cy="10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57462" y="5809374"/>
            <a:ext cx="580249" cy="735148"/>
          </a:xfrm>
          <a:prstGeom prst="rect">
            <a:avLst/>
          </a:prstGeom>
          <a:noFill/>
        </p:spPr>
      </p:pic>
      <p:sp>
        <p:nvSpPr>
          <p:cNvPr id="5148" name="AutoShape 8" descr="Kapcsolódó kép"/>
          <p:cNvSpPr>
            <a:spLocks noChangeAspect="1" noChangeArrowheads="1"/>
          </p:cNvSpPr>
          <p:nvPr/>
        </p:nvSpPr>
        <p:spPr bwMode="auto">
          <a:xfrm>
            <a:off x="155575" y="-2955925"/>
            <a:ext cx="6172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49" name="AutoShape 10" descr="Kapcsolódó kép"/>
          <p:cNvSpPr>
            <a:spLocks noChangeAspect="1" noChangeArrowheads="1"/>
          </p:cNvSpPr>
          <p:nvPr/>
        </p:nvSpPr>
        <p:spPr bwMode="auto">
          <a:xfrm>
            <a:off x="307975" y="-2803525"/>
            <a:ext cx="6172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3" name="Picture 4" descr="Képtalálat a következ&amp;odblac;re: „Mér&amp;odblac; rack”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10" y="4026313"/>
            <a:ext cx="1335796" cy="10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Képtalálat a következ&amp;odblac;re: „Mobil átvitel”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15" y="5011015"/>
            <a:ext cx="515183" cy="101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Balra-jobbra nyíl 91"/>
          <p:cNvSpPr/>
          <p:nvPr/>
        </p:nvSpPr>
        <p:spPr>
          <a:xfrm>
            <a:off x="6319877" y="5548155"/>
            <a:ext cx="412363" cy="256647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7123630" y="4608211"/>
            <a:ext cx="557206" cy="529309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7123630" y="5168398"/>
            <a:ext cx="353960" cy="150394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H="1" flipV="1">
            <a:off x="7123630" y="5603991"/>
            <a:ext cx="346538" cy="5583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H="1" flipV="1">
            <a:off x="7123630" y="5743534"/>
            <a:ext cx="472708" cy="39838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zövegdoboz 52"/>
          <p:cNvSpPr txBox="1"/>
          <p:nvPr/>
        </p:nvSpPr>
        <p:spPr>
          <a:xfrm>
            <a:off x="5817866" y="4361448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Tűzfal server</a:t>
            </a:r>
          </a:p>
        </p:txBody>
      </p:sp>
      <p:sp>
        <p:nvSpPr>
          <p:cNvPr id="110" name="Szövegdoboz 109"/>
          <p:cNvSpPr txBox="1"/>
          <p:nvPr/>
        </p:nvSpPr>
        <p:spPr>
          <a:xfrm>
            <a:off x="5817865" y="5993757"/>
            <a:ext cx="9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/>
              <a:t>Mérő és vezérlő server</a:t>
            </a:r>
            <a:endParaRPr lang="hu-HU" sz="900" dirty="0"/>
          </a:p>
        </p:txBody>
      </p:sp>
      <p:sp>
        <p:nvSpPr>
          <p:cNvPr id="111" name="Szövegdoboz 110"/>
          <p:cNvSpPr txBox="1"/>
          <p:nvPr/>
        </p:nvSpPr>
        <p:spPr>
          <a:xfrm>
            <a:off x="6450484" y="4802547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Mobil hálózat</a:t>
            </a:r>
            <a:endParaRPr lang="hu-HU" sz="900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2498734" y="4020954"/>
            <a:ext cx="214994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Belső funkció fejlesztések!</a:t>
            </a:r>
            <a:endParaRPr lang="hu-HU" sz="1200" b="1" dirty="0"/>
          </a:p>
        </p:txBody>
      </p:sp>
      <p:sp>
        <p:nvSpPr>
          <p:cNvPr id="55" name="Szövegdoboz 54"/>
          <p:cNvSpPr txBox="1"/>
          <p:nvPr/>
        </p:nvSpPr>
        <p:spPr>
          <a:xfrm>
            <a:off x="7629445" y="4637443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Mérőfej</a:t>
            </a:r>
          </a:p>
        </p:txBody>
      </p:sp>
      <p:sp>
        <p:nvSpPr>
          <p:cNvPr id="117" name="Szövegdoboz 116"/>
          <p:cNvSpPr txBox="1"/>
          <p:nvPr/>
        </p:nvSpPr>
        <p:spPr>
          <a:xfrm>
            <a:off x="7629446" y="5173813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Mérőfej</a:t>
            </a:r>
          </a:p>
        </p:txBody>
      </p:sp>
      <p:sp>
        <p:nvSpPr>
          <p:cNvPr id="118" name="Szövegdoboz 117"/>
          <p:cNvSpPr txBox="1"/>
          <p:nvPr/>
        </p:nvSpPr>
        <p:spPr>
          <a:xfrm>
            <a:off x="7641207" y="5687952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Mérőfej</a:t>
            </a:r>
          </a:p>
        </p:txBody>
      </p:sp>
      <p:sp>
        <p:nvSpPr>
          <p:cNvPr id="119" name="Szövegdoboz 118"/>
          <p:cNvSpPr txBox="1"/>
          <p:nvPr/>
        </p:nvSpPr>
        <p:spPr>
          <a:xfrm>
            <a:off x="7651286" y="6176948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Mérőfej</a:t>
            </a:r>
          </a:p>
        </p:txBody>
      </p:sp>
      <p:sp>
        <p:nvSpPr>
          <p:cNvPr id="120" name="Szövegdoboz 119"/>
          <p:cNvSpPr txBox="1"/>
          <p:nvPr/>
        </p:nvSpPr>
        <p:spPr>
          <a:xfrm>
            <a:off x="7175709" y="3537604"/>
            <a:ext cx="112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Mobil mérőautók</a:t>
            </a:r>
            <a:endParaRPr lang="hu-HU" sz="1000" dirty="0"/>
          </a:p>
        </p:txBody>
      </p:sp>
      <p:sp>
        <p:nvSpPr>
          <p:cNvPr id="121" name="Szövegdoboz 120"/>
          <p:cNvSpPr txBox="1"/>
          <p:nvPr/>
        </p:nvSpPr>
        <p:spPr>
          <a:xfrm>
            <a:off x="5670049" y="3527012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Mérő server</a:t>
            </a:r>
            <a:endParaRPr lang="hu-HU" sz="1000" dirty="0"/>
          </a:p>
        </p:txBody>
      </p:sp>
      <p:sp>
        <p:nvSpPr>
          <p:cNvPr id="123" name="Szövegdoboz 122"/>
          <p:cNvSpPr txBox="1"/>
          <p:nvPr/>
        </p:nvSpPr>
        <p:spPr>
          <a:xfrm>
            <a:off x="5970266" y="4513848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Tűzfal server</a:t>
            </a:r>
          </a:p>
        </p:txBody>
      </p:sp>
      <p:sp>
        <p:nvSpPr>
          <p:cNvPr id="124" name="Szövegdoboz 123"/>
          <p:cNvSpPr txBox="1"/>
          <p:nvPr/>
        </p:nvSpPr>
        <p:spPr>
          <a:xfrm>
            <a:off x="3394075" y="5239331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Tűzfal server</a:t>
            </a:r>
          </a:p>
        </p:txBody>
      </p:sp>
    </p:spTree>
    <p:extLst>
      <p:ext uri="{BB962C8B-B14F-4D97-AF65-F5344CB8AC3E}">
        <p14:creationId xmlns:p14="http://schemas.microsoft.com/office/powerpoint/2010/main" val="37605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_10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_10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1071</Words>
  <Application>Microsoft Office PowerPoint</Application>
  <PresentationFormat>Diavetítés a képernyőre (4:3 oldalarány)</PresentationFormat>
  <Paragraphs>214</Paragraphs>
  <Slides>11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Lehet-e még jobb az internet szolgáltatás?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</dc:creator>
  <cp:lastModifiedBy>Sándor László</cp:lastModifiedBy>
  <cp:revision>280</cp:revision>
  <dcterms:created xsi:type="dcterms:W3CDTF">2015-12-29T10:49:25Z</dcterms:created>
  <dcterms:modified xsi:type="dcterms:W3CDTF">2017-09-27T07:28:12Z</dcterms:modified>
</cp:coreProperties>
</file>